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8" r:id="rId5"/>
    <p:sldId id="256" r:id="rId6"/>
    <p:sldId id="269" r:id="rId7"/>
    <p:sldId id="270" r:id="rId8"/>
    <p:sldId id="271" r:id="rId9"/>
    <p:sldId id="272" r:id="rId10"/>
    <p:sldId id="262" r:id="rId11"/>
    <p:sldId id="260" r:id="rId12"/>
    <p:sldId id="27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21D8C-4C6C-4CFF-A32C-D15CB537F808}" v="51" dt="2021-12-14T19:50:53.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66968" autoAdjust="0"/>
  </p:normalViewPr>
  <p:slideViewPr>
    <p:cSldViewPr snapToGrid="0" showGuides="1">
      <p:cViewPr varScale="1">
        <p:scale>
          <a:sx n="52" d="100"/>
          <a:sy n="52" d="100"/>
        </p:scale>
        <p:origin x="898" y="58"/>
      </p:cViewPr>
      <p:guideLst>
        <p:guide orient="horz" pos="2160"/>
        <p:guide pos="3840"/>
      </p:guideLst>
    </p:cSldViewPr>
  </p:slideViewPr>
  <p:outlineViewPr>
    <p:cViewPr>
      <p:scale>
        <a:sx n="33" d="100"/>
        <a:sy n="33" d="100"/>
      </p:scale>
      <p:origin x="0" y="-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DE621D8C-4C6C-4CFF-A32C-D15CB537F808}"/>
    <pc:docChg chg="custSel addSld delSld modSld">
      <pc:chgData name="Stijn Weijermars" userId="2933e1d2-70ff-47b3-ad61-d61e32fda646" providerId="ADAL" clId="{DE621D8C-4C6C-4CFF-A32C-D15CB537F808}" dt="2021-12-14T19:50:53.893" v="138" actId="20577"/>
      <pc:docMkLst>
        <pc:docMk/>
      </pc:docMkLst>
      <pc:sldChg chg="addSp delSp modSp mod">
        <pc:chgData name="Stijn Weijermars" userId="2933e1d2-70ff-47b3-ad61-d61e32fda646" providerId="ADAL" clId="{DE621D8C-4C6C-4CFF-A32C-D15CB537F808}" dt="2021-12-14T18:20:31.713" v="84" actId="207"/>
        <pc:sldMkLst>
          <pc:docMk/>
          <pc:sldMk cId="3854022411" sldId="256"/>
        </pc:sldMkLst>
        <pc:spChg chg="mod">
          <ac:chgData name="Stijn Weijermars" userId="2933e1d2-70ff-47b3-ad61-d61e32fda646" providerId="ADAL" clId="{DE621D8C-4C6C-4CFF-A32C-D15CB537F808}" dt="2021-12-14T18:20:31.713" v="84" actId="207"/>
          <ac:spMkLst>
            <pc:docMk/>
            <pc:sldMk cId="3854022411" sldId="256"/>
            <ac:spMk id="3" creationId="{A218FED7-AB46-4296-A2AB-73E4BDC03138}"/>
          </ac:spMkLst>
        </pc:spChg>
        <pc:spChg chg="del mod">
          <ac:chgData name="Stijn Weijermars" userId="2933e1d2-70ff-47b3-ad61-d61e32fda646" providerId="ADAL" clId="{DE621D8C-4C6C-4CFF-A32C-D15CB537F808}" dt="2021-12-14T18:20:02.385" v="81" actId="478"/>
          <ac:spMkLst>
            <pc:docMk/>
            <pc:sldMk cId="3854022411" sldId="256"/>
            <ac:spMk id="6" creationId="{4910A9D3-44B0-412E-9D51-FA1C2DD5ED39}"/>
          </ac:spMkLst>
        </pc:spChg>
        <pc:spChg chg="add mod">
          <ac:chgData name="Stijn Weijermars" userId="2933e1d2-70ff-47b3-ad61-d61e32fda646" providerId="ADAL" clId="{DE621D8C-4C6C-4CFF-A32C-D15CB537F808}" dt="2021-12-14T18:19:33.615" v="41"/>
          <ac:spMkLst>
            <pc:docMk/>
            <pc:sldMk cId="3854022411" sldId="256"/>
            <ac:spMk id="16" creationId="{526B30D0-0A2E-4325-9B00-175B9FB9329B}"/>
          </ac:spMkLst>
        </pc:spChg>
        <pc:spChg chg="mod">
          <ac:chgData name="Stijn Weijermars" userId="2933e1d2-70ff-47b3-ad61-d61e32fda646" providerId="ADAL" clId="{DE621D8C-4C6C-4CFF-A32C-D15CB537F808}" dt="2021-12-14T18:20:06.942" v="82" actId="1076"/>
          <ac:spMkLst>
            <pc:docMk/>
            <pc:sldMk cId="3854022411" sldId="256"/>
            <ac:spMk id="18" creationId="{D8729D5A-9FCE-424A-BA8D-CF5994EDB1B6}"/>
          </ac:spMkLst>
        </pc:spChg>
        <pc:graphicFrameChg chg="del">
          <ac:chgData name="Stijn Weijermars" userId="2933e1d2-70ff-47b3-ad61-d61e32fda646" providerId="ADAL" clId="{DE621D8C-4C6C-4CFF-A32C-D15CB537F808}" dt="2021-12-14T18:17:50.404" v="16" actId="478"/>
          <ac:graphicFrameMkLst>
            <pc:docMk/>
            <pc:sldMk cId="3854022411" sldId="256"/>
            <ac:graphicFrameMk id="13" creationId="{BBD81BF5-9E86-4852-B783-21B8761DB99C}"/>
          </ac:graphicFrameMkLst>
        </pc:graphicFrameChg>
      </pc:sldChg>
      <pc:sldChg chg="del">
        <pc:chgData name="Stijn Weijermars" userId="2933e1d2-70ff-47b3-ad61-d61e32fda646" providerId="ADAL" clId="{DE621D8C-4C6C-4CFF-A32C-D15CB537F808}" dt="2021-12-14T19:47:22.135" v="119" actId="2696"/>
        <pc:sldMkLst>
          <pc:docMk/>
          <pc:sldMk cId="2396093933" sldId="257"/>
        </pc:sldMkLst>
      </pc:sldChg>
      <pc:sldChg chg="addSp modSp del modAnim">
        <pc:chgData name="Stijn Weijermars" userId="2933e1d2-70ff-47b3-ad61-d61e32fda646" providerId="ADAL" clId="{DE621D8C-4C6C-4CFF-A32C-D15CB537F808}" dt="2021-12-14T19:47:32.749" v="122" actId="2696"/>
        <pc:sldMkLst>
          <pc:docMk/>
          <pc:sldMk cId="3149478587" sldId="258"/>
        </pc:sldMkLst>
        <pc:spChg chg="add mod">
          <ac:chgData name="Stijn Weijermars" userId="2933e1d2-70ff-47b3-ad61-d61e32fda646" providerId="ADAL" clId="{DE621D8C-4C6C-4CFF-A32C-D15CB537F808}" dt="2021-12-14T19:47:25.889" v="121"/>
          <ac:spMkLst>
            <pc:docMk/>
            <pc:sldMk cId="3149478587" sldId="258"/>
            <ac:spMk id="2" creationId="{AB2D4444-46C9-4A28-87CF-168440B1040F}"/>
          </ac:spMkLst>
        </pc:spChg>
        <pc:spChg chg="mod">
          <ac:chgData name="Stijn Weijermars" userId="2933e1d2-70ff-47b3-ad61-d61e32fda646" providerId="ADAL" clId="{DE621D8C-4C6C-4CFF-A32C-D15CB537F808}" dt="2021-12-14T19:47:22.139" v="120"/>
          <ac:spMkLst>
            <pc:docMk/>
            <pc:sldMk cId="3149478587" sldId="258"/>
            <ac:spMk id="2053" creationId="{7F0EEC2A-04B6-4C9C-8288-8952BC5B75FC}"/>
          </ac:spMkLst>
        </pc:spChg>
      </pc:sldChg>
      <pc:sldChg chg="del">
        <pc:chgData name="Stijn Weijermars" userId="2933e1d2-70ff-47b3-ad61-d61e32fda646" providerId="ADAL" clId="{DE621D8C-4C6C-4CFF-A32C-D15CB537F808}" dt="2021-12-14T19:47:22.098" v="116" actId="2696"/>
        <pc:sldMkLst>
          <pc:docMk/>
          <pc:sldMk cId="1933739617" sldId="259"/>
        </pc:sldMkLst>
      </pc:sldChg>
      <pc:sldChg chg="modSp mod">
        <pc:chgData name="Stijn Weijermars" userId="2933e1d2-70ff-47b3-ad61-d61e32fda646" providerId="ADAL" clId="{DE621D8C-4C6C-4CFF-A32C-D15CB537F808}" dt="2021-12-14T19:44:54.214" v="109" actId="403"/>
        <pc:sldMkLst>
          <pc:docMk/>
          <pc:sldMk cId="759264927" sldId="260"/>
        </pc:sldMkLst>
        <pc:spChg chg="mod">
          <ac:chgData name="Stijn Weijermars" userId="2933e1d2-70ff-47b3-ad61-d61e32fda646" providerId="ADAL" clId="{DE621D8C-4C6C-4CFF-A32C-D15CB537F808}" dt="2021-12-14T18:40:32.840" v="91" actId="403"/>
          <ac:spMkLst>
            <pc:docMk/>
            <pc:sldMk cId="759264927" sldId="260"/>
            <ac:spMk id="2" creationId="{AED38F99-4311-4244-8D0B-A84E032D951C}"/>
          </ac:spMkLst>
        </pc:spChg>
        <pc:spChg chg="mod">
          <ac:chgData name="Stijn Weijermars" userId="2933e1d2-70ff-47b3-ad61-d61e32fda646" providerId="ADAL" clId="{DE621D8C-4C6C-4CFF-A32C-D15CB537F808}" dt="2021-12-14T19:44:54.214" v="109" actId="403"/>
          <ac:spMkLst>
            <pc:docMk/>
            <pc:sldMk cId="759264927" sldId="260"/>
            <ac:spMk id="4" creationId="{D4F6552F-D824-435E-B0F9-8B8937877587}"/>
          </ac:spMkLst>
        </pc:spChg>
      </pc:sldChg>
      <pc:sldChg chg="del">
        <pc:chgData name="Stijn Weijermars" userId="2933e1d2-70ff-47b3-ad61-d61e32fda646" providerId="ADAL" clId="{DE621D8C-4C6C-4CFF-A32C-D15CB537F808}" dt="2021-12-14T19:47:22.106" v="117" actId="2696"/>
        <pc:sldMkLst>
          <pc:docMk/>
          <pc:sldMk cId="4213281167" sldId="261"/>
        </pc:sldMkLst>
      </pc:sldChg>
      <pc:sldChg chg="modSp modAnim">
        <pc:chgData name="Stijn Weijermars" userId="2933e1d2-70ff-47b3-ad61-d61e32fda646" providerId="ADAL" clId="{DE621D8C-4C6C-4CFF-A32C-D15CB537F808}" dt="2021-12-14T19:44:41.767" v="105"/>
        <pc:sldMkLst>
          <pc:docMk/>
          <pc:sldMk cId="4150167614" sldId="262"/>
        </pc:sldMkLst>
        <pc:spChg chg="mod">
          <ac:chgData name="Stijn Weijermars" userId="2933e1d2-70ff-47b3-ad61-d61e32fda646" providerId="ADAL" clId="{DE621D8C-4C6C-4CFF-A32C-D15CB537F808}" dt="2021-12-14T19:44:05.750" v="104" actId="403"/>
          <ac:spMkLst>
            <pc:docMk/>
            <pc:sldMk cId="4150167614" sldId="262"/>
            <ac:spMk id="4" creationId="{6D1B5E27-C7C1-4E8A-A4D3-107FE1611FFF}"/>
          </ac:spMkLst>
        </pc:spChg>
        <pc:spChg chg="mod">
          <ac:chgData name="Stijn Weijermars" userId="2933e1d2-70ff-47b3-ad61-d61e32fda646" providerId="ADAL" clId="{DE621D8C-4C6C-4CFF-A32C-D15CB537F808}" dt="2021-12-14T19:44:41.767" v="105"/>
          <ac:spMkLst>
            <pc:docMk/>
            <pc:sldMk cId="4150167614" sldId="262"/>
            <ac:spMk id="6" creationId="{FA4AE0FD-F1D2-4253-ABC7-DD147C45E0D6}"/>
          </ac:spMkLst>
        </pc:spChg>
      </pc:sldChg>
      <pc:sldChg chg="del">
        <pc:chgData name="Stijn Weijermars" userId="2933e1d2-70ff-47b3-ad61-d61e32fda646" providerId="ADAL" clId="{DE621D8C-4C6C-4CFF-A32C-D15CB537F808}" dt="2021-12-14T19:47:22.127" v="118" actId="2696"/>
        <pc:sldMkLst>
          <pc:docMk/>
          <pc:sldMk cId="951477592" sldId="263"/>
        </pc:sldMkLst>
      </pc:sldChg>
      <pc:sldChg chg="modSp mod">
        <pc:chgData name="Stijn Weijermars" userId="2933e1d2-70ff-47b3-ad61-d61e32fda646" providerId="ADAL" clId="{DE621D8C-4C6C-4CFF-A32C-D15CB537F808}" dt="2021-12-14T18:20:25.027" v="83" actId="207"/>
        <pc:sldMkLst>
          <pc:docMk/>
          <pc:sldMk cId="3878736986" sldId="268"/>
        </pc:sldMkLst>
        <pc:spChg chg="mod">
          <ac:chgData name="Stijn Weijermars" userId="2933e1d2-70ff-47b3-ad61-d61e32fda646" providerId="ADAL" clId="{DE621D8C-4C6C-4CFF-A32C-D15CB537F808}" dt="2021-12-14T18:17:42.829" v="15" actId="20577"/>
          <ac:spMkLst>
            <pc:docMk/>
            <pc:sldMk cId="3878736986" sldId="268"/>
            <ac:spMk id="2" creationId="{9AB00E9D-FE5B-4000-93AD-A5933085A40A}"/>
          </ac:spMkLst>
        </pc:spChg>
        <pc:spChg chg="mod">
          <ac:chgData name="Stijn Weijermars" userId="2933e1d2-70ff-47b3-ad61-d61e32fda646" providerId="ADAL" clId="{DE621D8C-4C6C-4CFF-A32C-D15CB537F808}" dt="2021-12-14T18:17:10.664" v="3" actId="20577"/>
          <ac:spMkLst>
            <pc:docMk/>
            <pc:sldMk cId="3878736986" sldId="268"/>
            <ac:spMk id="8" creationId="{BBD7C9EE-C66F-4B59-9527-5D3C27382E5E}"/>
          </ac:spMkLst>
        </pc:spChg>
        <pc:spChg chg="mod">
          <ac:chgData name="Stijn Weijermars" userId="2933e1d2-70ff-47b3-ad61-d61e32fda646" providerId="ADAL" clId="{DE621D8C-4C6C-4CFF-A32C-D15CB537F808}" dt="2021-12-14T18:20:25.027" v="83" actId="207"/>
          <ac:spMkLst>
            <pc:docMk/>
            <pc:sldMk cId="3878736986" sldId="268"/>
            <ac:spMk id="9" creationId="{3F2503CA-BD50-40D9-B48F-71457F24A0B4}"/>
          </ac:spMkLst>
        </pc:spChg>
      </pc:sldChg>
      <pc:sldChg chg="delSp modSp">
        <pc:chgData name="Stijn Weijermars" userId="2933e1d2-70ff-47b3-ad61-d61e32fda646" providerId="ADAL" clId="{DE621D8C-4C6C-4CFF-A32C-D15CB537F808}" dt="2021-12-14T19:48:27.945" v="128" actId="1076"/>
        <pc:sldMkLst>
          <pc:docMk/>
          <pc:sldMk cId="2453348596" sldId="269"/>
        </pc:sldMkLst>
        <pc:picChg chg="del">
          <ac:chgData name="Stijn Weijermars" userId="2933e1d2-70ff-47b3-ad61-d61e32fda646" providerId="ADAL" clId="{DE621D8C-4C6C-4CFF-A32C-D15CB537F808}" dt="2021-12-14T18:36:15.185" v="85" actId="478"/>
          <ac:picMkLst>
            <pc:docMk/>
            <pc:sldMk cId="2453348596" sldId="269"/>
            <ac:picMk id="11" creationId="{F3610A73-4862-4EF1-8C97-A3AAE0FD9A27}"/>
          </ac:picMkLst>
        </pc:picChg>
        <pc:picChg chg="mod">
          <ac:chgData name="Stijn Weijermars" userId="2933e1d2-70ff-47b3-ad61-d61e32fda646" providerId="ADAL" clId="{DE621D8C-4C6C-4CFF-A32C-D15CB537F808}" dt="2021-12-14T19:48:27.945" v="128" actId="1076"/>
          <ac:picMkLst>
            <pc:docMk/>
            <pc:sldMk cId="2453348596" sldId="269"/>
            <ac:picMk id="14" creationId="{9D5CE820-4DB1-4126-A454-347FB91EEDD5}"/>
          </ac:picMkLst>
        </pc:picChg>
      </pc:sldChg>
      <pc:sldChg chg="modSp">
        <pc:chgData name="Stijn Weijermars" userId="2933e1d2-70ff-47b3-ad61-d61e32fda646" providerId="ADAL" clId="{DE621D8C-4C6C-4CFF-A32C-D15CB537F808}" dt="2021-12-14T19:37:53.665" v="99" actId="1076"/>
        <pc:sldMkLst>
          <pc:docMk/>
          <pc:sldMk cId="3815521146" sldId="270"/>
        </pc:sldMkLst>
        <pc:spChg chg="mod">
          <ac:chgData name="Stijn Weijermars" userId="2933e1d2-70ff-47b3-ad61-d61e32fda646" providerId="ADAL" clId="{DE621D8C-4C6C-4CFF-A32C-D15CB537F808}" dt="2021-12-14T18:36:37.049" v="87" actId="403"/>
          <ac:spMkLst>
            <pc:docMk/>
            <pc:sldMk cId="3815521146" sldId="270"/>
            <ac:spMk id="4" creationId="{ED24E4B0-E033-42B9-B615-DF10073E89D5}"/>
          </ac:spMkLst>
        </pc:spChg>
        <pc:spChg chg="mod">
          <ac:chgData name="Stijn Weijermars" userId="2933e1d2-70ff-47b3-ad61-d61e32fda646" providerId="ADAL" clId="{DE621D8C-4C6C-4CFF-A32C-D15CB537F808}" dt="2021-12-14T19:37:49.137" v="97" actId="1076"/>
          <ac:spMkLst>
            <pc:docMk/>
            <pc:sldMk cId="3815521146" sldId="270"/>
            <ac:spMk id="25" creationId="{FE238660-772E-4ACF-96E3-7F44C2FCE673}"/>
          </ac:spMkLst>
        </pc:spChg>
        <pc:spChg chg="mod">
          <ac:chgData name="Stijn Weijermars" userId="2933e1d2-70ff-47b3-ad61-d61e32fda646" providerId="ADAL" clId="{DE621D8C-4C6C-4CFF-A32C-D15CB537F808}" dt="2021-12-14T19:37:53.665" v="99" actId="1076"/>
          <ac:spMkLst>
            <pc:docMk/>
            <pc:sldMk cId="3815521146" sldId="270"/>
            <ac:spMk id="26" creationId="{E998A86B-F222-44AF-9B32-29C555D97066}"/>
          </ac:spMkLst>
        </pc:spChg>
        <pc:picChg chg="mod">
          <ac:chgData name="Stijn Weijermars" userId="2933e1d2-70ff-47b3-ad61-d61e32fda646" providerId="ADAL" clId="{DE621D8C-4C6C-4CFF-A32C-D15CB537F808}" dt="2021-12-14T19:37:20.505" v="94" actId="1076"/>
          <ac:picMkLst>
            <pc:docMk/>
            <pc:sldMk cId="3815521146" sldId="270"/>
            <ac:picMk id="3082" creationId="{6D56D0D9-3C7F-4CF2-A73A-132D1B02965F}"/>
          </ac:picMkLst>
        </pc:picChg>
        <pc:picChg chg="mod">
          <ac:chgData name="Stijn Weijermars" userId="2933e1d2-70ff-47b3-ad61-d61e32fda646" providerId="ADAL" clId="{DE621D8C-4C6C-4CFF-A32C-D15CB537F808}" dt="2021-12-14T19:37:31.481" v="95" actId="1076"/>
          <ac:picMkLst>
            <pc:docMk/>
            <pc:sldMk cId="3815521146" sldId="270"/>
            <ac:picMk id="3086" creationId="{F21CF8D1-610F-4929-B137-DC8E1836D49C}"/>
          </ac:picMkLst>
        </pc:picChg>
        <pc:picChg chg="mod">
          <ac:chgData name="Stijn Weijermars" userId="2933e1d2-70ff-47b3-ad61-d61e32fda646" providerId="ADAL" clId="{DE621D8C-4C6C-4CFF-A32C-D15CB537F808}" dt="2021-12-14T19:37:46.121" v="96" actId="1076"/>
          <ac:picMkLst>
            <pc:docMk/>
            <pc:sldMk cId="3815521146" sldId="270"/>
            <ac:picMk id="3088" creationId="{588F4AD1-24E6-474B-9393-87714119F03A}"/>
          </ac:picMkLst>
        </pc:picChg>
        <pc:picChg chg="mod">
          <ac:chgData name="Stijn Weijermars" userId="2933e1d2-70ff-47b3-ad61-d61e32fda646" providerId="ADAL" clId="{DE621D8C-4C6C-4CFF-A32C-D15CB537F808}" dt="2021-12-14T19:37:50.882" v="98" actId="1076"/>
          <ac:picMkLst>
            <pc:docMk/>
            <pc:sldMk cId="3815521146" sldId="270"/>
            <ac:picMk id="3090" creationId="{F31275EE-A376-4792-8A37-2A8A9DB1E783}"/>
          </ac:picMkLst>
        </pc:picChg>
      </pc:sldChg>
      <pc:sldChg chg="modSp mod">
        <pc:chgData name="Stijn Weijermars" userId="2933e1d2-70ff-47b3-ad61-d61e32fda646" providerId="ADAL" clId="{DE621D8C-4C6C-4CFF-A32C-D15CB537F808}" dt="2021-12-14T19:50:53.893" v="138" actId="20577"/>
        <pc:sldMkLst>
          <pc:docMk/>
          <pc:sldMk cId="4005322371" sldId="271"/>
        </pc:sldMkLst>
        <pc:spChg chg="mod">
          <ac:chgData name="Stijn Weijermars" userId="2933e1d2-70ff-47b3-ad61-d61e32fda646" providerId="ADAL" clId="{DE621D8C-4C6C-4CFF-A32C-D15CB537F808}" dt="2021-12-14T19:48:13.310" v="127" actId="403"/>
          <ac:spMkLst>
            <pc:docMk/>
            <pc:sldMk cId="4005322371" sldId="271"/>
            <ac:spMk id="2" creationId="{FA71CD2D-DAF0-4C7E-87B3-65796A43E0E8}"/>
          </ac:spMkLst>
        </pc:spChg>
        <pc:spChg chg="mod">
          <ac:chgData name="Stijn Weijermars" userId="2933e1d2-70ff-47b3-ad61-d61e32fda646" providerId="ADAL" clId="{DE621D8C-4C6C-4CFF-A32C-D15CB537F808}" dt="2021-12-14T19:50:53.893" v="138" actId="20577"/>
          <ac:spMkLst>
            <pc:docMk/>
            <pc:sldMk cId="4005322371" sldId="271"/>
            <ac:spMk id="10" creationId="{297A1107-A91D-4D26-8876-90001972EBF9}"/>
          </ac:spMkLst>
        </pc:spChg>
      </pc:sldChg>
      <pc:sldChg chg="delSp">
        <pc:chgData name="Stijn Weijermars" userId="2933e1d2-70ff-47b3-ad61-d61e32fda646" providerId="ADAL" clId="{DE621D8C-4C6C-4CFF-A32C-D15CB537F808}" dt="2021-12-14T18:39:43.206" v="90" actId="478"/>
        <pc:sldMkLst>
          <pc:docMk/>
          <pc:sldMk cId="2493612423" sldId="272"/>
        </pc:sldMkLst>
        <pc:picChg chg="del">
          <ac:chgData name="Stijn Weijermars" userId="2933e1d2-70ff-47b3-ad61-d61e32fda646" providerId="ADAL" clId="{DE621D8C-4C6C-4CFF-A32C-D15CB537F808}" dt="2021-12-14T18:39:43.206" v="90" actId="478"/>
          <ac:picMkLst>
            <pc:docMk/>
            <pc:sldMk cId="2493612423" sldId="272"/>
            <ac:picMk id="9" creationId="{DE663483-AA28-4C30-98FA-F76EDE0BB754}"/>
          </ac:picMkLst>
        </pc:picChg>
      </pc:sldChg>
      <pc:sldChg chg="delSp modSp del">
        <pc:chgData name="Stijn Weijermars" userId="2933e1d2-70ff-47b3-ad61-d61e32fda646" providerId="ADAL" clId="{DE621D8C-4C6C-4CFF-A32C-D15CB537F808}" dt="2021-12-14T19:47:06.843" v="115" actId="2696"/>
        <pc:sldMkLst>
          <pc:docMk/>
          <pc:sldMk cId="3255102733" sldId="273"/>
        </pc:sldMkLst>
        <pc:spChg chg="mod">
          <ac:chgData name="Stijn Weijermars" userId="2933e1d2-70ff-47b3-ad61-d61e32fda646" providerId="ADAL" clId="{DE621D8C-4C6C-4CFF-A32C-D15CB537F808}" dt="2021-12-14T19:46:57.540" v="114" actId="20577"/>
          <ac:spMkLst>
            <pc:docMk/>
            <pc:sldMk cId="3255102733" sldId="273"/>
            <ac:spMk id="3" creationId="{A218FED7-AB46-4296-A2AB-73E4BDC03138}"/>
          </ac:spMkLst>
        </pc:spChg>
        <pc:graphicFrameChg chg="del">
          <ac:chgData name="Stijn Weijermars" userId="2933e1d2-70ff-47b3-ad61-d61e32fda646" providerId="ADAL" clId="{DE621D8C-4C6C-4CFF-A32C-D15CB537F808}" dt="2021-12-14T19:45:42.008" v="110" actId="478"/>
          <ac:graphicFrameMkLst>
            <pc:docMk/>
            <pc:sldMk cId="3255102733" sldId="273"/>
            <ac:graphicFrameMk id="13" creationId="{BBD81BF5-9E86-4852-B783-21B8761DB99C}"/>
          </ac:graphicFrameMkLst>
        </pc:graphicFrameChg>
      </pc:sldChg>
      <pc:sldChg chg="add">
        <pc:chgData name="Stijn Weijermars" userId="2933e1d2-70ff-47b3-ad61-d61e32fda646" providerId="ADAL" clId="{DE621D8C-4C6C-4CFF-A32C-D15CB537F808}" dt="2021-12-14T19:46:47.001" v="112"/>
        <pc:sldMkLst>
          <pc:docMk/>
          <pc:sldMk cId="2141564959"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14/12/2021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85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het boek staat een voorbeeld van Henk en zijn snoepwinkel.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Wij gebruiken, een telefoon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effecten van schuld.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Ik ben gestopt als docent, want er is mij iets opgevallen. Jullie willen graag een elektrische step van mij kopen, boeken over de nieuwe economie.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Ik leen geld bij de bank en koop een aantal elektrische steppen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Een probleem, jullie kunnen dit alleen niet direct betalen. Ik heb daar een oplossing voor, </a:t>
            </a:r>
            <a:r>
              <a:rPr lang="nl-NL" b="1" dirty="0"/>
              <a:t>de betaal later regeling</a:t>
            </a:r>
            <a:r>
              <a:rPr lang="nl-NL" dirty="0"/>
              <a:t>. Je koopt een elektrische step en geef mij een  en betaal mij later de kosten voor de elektrische step .</a:t>
            </a:r>
          </a:p>
          <a:p>
            <a:r>
              <a:rPr lang="nl-NL" dirty="0"/>
              <a:t>Mooi want mijn elektrische steppen verkoop gaat nu nog harder, iedereen die dit hoort wil van mij een elektrische step kopen.  Mijn winst en omzet stijgen, de bank is helemaal blij! </a:t>
            </a:r>
          </a:p>
          <a:p>
            <a:r>
              <a:rPr lang="nl-NL" dirty="0"/>
              <a:t>Sterker nog, de bank gaat een deel van het aan mijn geleende geld door verkopen op de beurs, mijn bedrijf heeft een goede omzet.  (op papier koopt iemand een stuk schuld zonder dat ze het door hebben).</a:t>
            </a:r>
          </a:p>
          <a:p>
            <a:r>
              <a:rPr lang="nl-NL" dirty="0"/>
              <a:t>Na een tijdje, besluit de bank toch dat ik wat schulden terug moet gaan betalen ik heb immers geleend bij ze om mijn elektrische steppen te kunnen verkopen. </a:t>
            </a:r>
          </a:p>
          <a:p>
            <a:r>
              <a:rPr lang="nl-NL" dirty="0"/>
              <a:t>Ik ga jullie opbellen en de rest van mijn klanten en zeg dat ik mijn geld wil hebben voor de verkochte elektrische step. Helaas, jullie hebben met je studiefinanciering al jullie telefoon abonnement betaald, de huur, kleding gekocht en nog wat MC Donalds gehaald. .. Ik kan de bank niet betalen en ga failliet, mijn medewerkers worden werkloos, mijn boeken leverancier gaat ook failliet..</a:t>
            </a:r>
          </a:p>
          <a:p>
            <a:r>
              <a:rPr lang="nl-NL" dirty="0"/>
              <a:t>Dit alles wordt bekend op de beurs , niemand wilt meer mijn boekenbeurs kopen en het schuldenpapiertje wordt in één keer heel weinig waard. De beurs en de banken dreigen failliet te gaan.</a:t>
            </a:r>
          </a:p>
          <a:p>
            <a:r>
              <a:rPr lang="nl-NL" dirty="0"/>
              <a:t>Op dit moment denkt de regering, help dit moeten we niet hebben we moeten de banken en de beurs redden van hun ondergang. We nemen de schulden over, maar iemand moet dit terug betalen aan de regering… wie want bij de bank en beurs kan dat niet….  Dan maar belasting! </a:t>
            </a:r>
          </a:p>
          <a:p>
            <a:endParaRPr lang="nl-NL" dirty="0"/>
          </a:p>
          <a:p>
            <a:r>
              <a:rPr lang="nl-NL" dirty="0"/>
              <a:t>Waar zit het probleem in dit verhaal?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BFEF234-4463-450A-80CD-45E2429300D9}" type="slidenum">
              <a:rPr lang="nl-NL" smtClean="0"/>
              <a:t>4</a:t>
            </a:fld>
            <a:endParaRPr lang="nl-NL"/>
          </a:p>
        </p:txBody>
      </p:sp>
    </p:spTree>
    <p:extLst>
      <p:ext uri="{BB962C8B-B14F-4D97-AF65-F5344CB8AC3E}">
        <p14:creationId xmlns:p14="http://schemas.microsoft.com/office/powerpoint/2010/main" val="427818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gebeurd nog steeds.. Denk aan je telefoonabonnement, huizen die gekocht worden en auto’s die op basis van leningen worden gekocht..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Huidige economie, kenmerken van negatieve economie… winkels die dichtzijn wegen COVID, etc. etc.</a:t>
            </a:r>
            <a:br>
              <a:rPr lang="nl-NL" dirty="0"/>
            </a:br>
            <a:r>
              <a:rPr lang="nl-NL" dirty="0"/>
              <a:t>Toch stijgt de aandelen beurs…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7BFEF234-4463-450A-80CD-45E2429300D9}" type="slidenum">
              <a:rPr lang="nl-NL" smtClean="0"/>
              <a:t>5</a:t>
            </a:fld>
            <a:endParaRPr lang="nl-NL"/>
          </a:p>
        </p:txBody>
      </p:sp>
    </p:spTree>
    <p:extLst>
      <p:ext uri="{BB962C8B-B14F-4D97-AF65-F5344CB8AC3E}">
        <p14:creationId xmlns:p14="http://schemas.microsoft.com/office/powerpoint/2010/main" val="197442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Laag 1. Wat je niet nodig hebt hoef je niet te lenen. </a:t>
            </a:r>
            <a:br>
              <a:rPr lang="nl-NL" dirty="0"/>
            </a:br>
            <a:r>
              <a:rPr lang="nl-NL" dirty="0"/>
              <a:t>Hierdoor hoef je geen rente te betalen. Dit kan ook door op de kosten van je pand te sparen, bijvoorbeeld door </a:t>
            </a:r>
            <a:r>
              <a:rPr lang="nl-NL" dirty="0" err="1"/>
              <a:t>cradle</a:t>
            </a:r>
            <a:r>
              <a:rPr lang="nl-NL" dirty="0"/>
              <a:t> </a:t>
            </a:r>
            <a:r>
              <a:rPr lang="nl-NL" dirty="0" err="1"/>
              <a:t>to</a:t>
            </a:r>
            <a:r>
              <a:rPr lang="nl-NL" dirty="0"/>
              <a:t> </a:t>
            </a:r>
            <a:r>
              <a:rPr lang="nl-NL" dirty="0" err="1"/>
              <a:t>cradle</a:t>
            </a:r>
            <a:r>
              <a:rPr lang="nl-NL" dirty="0"/>
              <a:t> (minder energie kosten).</a:t>
            </a:r>
          </a:p>
          <a:p>
            <a:endParaRPr lang="nl-NL" dirty="0"/>
          </a:p>
          <a:p>
            <a:r>
              <a:rPr lang="nl-NL" dirty="0"/>
              <a:t>Laag 2. zoek een betrokken geldschieter</a:t>
            </a:r>
          </a:p>
          <a:p>
            <a:r>
              <a:rPr lang="nl-NL" dirty="0"/>
              <a:t>Bouw aan je bedrijf met andere bedrijven of betrokken financiers.</a:t>
            </a:r>
          </a:p>
          <a:p>
            <a:r>
              <a:rPr lang="nl-NL" dirty="0"/>
              <a:t>Dit kan ook doormiddel van </a:t>
            </a:r>
            <a:r>
              <a:rPr lang="nl-NL" dirty="0" err="1"/>
              <a:t>crowdfunding</a:t>
            </a:r>
            <a:r>
              <a:rPr lang="nl-NL" dirty="0"/>
              <a:t>… </a:t>
            </a:r>
            <a:r>
              <a:rPr lang="nl-NL" b="1" dirty="0"/>
              <a:t>Click me</a:t>
            </a:r>
            <a:endParaRPr lang="nl-NL" dirty="0"/>
          </a:p>
          <a:p>
            <a:endParaRPr lang="nl-NL" dirty="0"/>
          </a:p>
          <a:p>
            <a:r>
              <a:rPr lang="nl-NL" dirty="0"/>
              <a:t>Laag 3. Maak slim gebruik van je bank. </a:t>
            </a:r>
          </a:p>
          <a:p>
            <a:r>
              <a:rPr lang="nl-NL" dirty="0"/>
              <a:t>Deze laag is door laag 1 en 2 niet meer zo groot </a:t>
            </a:r>
          </a:p>
          <a:p>
            <a:r>
              <a:rPr lang="nl-NL" dirty="0"/>
              <a:t>Hierdoor minder risico bij de bank</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BFEF234-4463-450A-80CD-45E2429300D9}" type="slidenum">
              <a:rPr lang="nl-NL" smtClean="0"/>
              <a:t>6</a:t>
            </a:fld>
            <a:endParaRPr lang="nl-NL"/>
          </a:p>
        </p:txBody>
      </p:sp>
    </p:spTree>
    <p:extLst>
      <p:ext uri="{BB962C8B-B14F-4D97-AF65-F5344CB8AC3E}">
        <p14:creationId xmlns:p14="http://schemas.microsoft.com/office/powerpoint/2010/main" val="322609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COO – operationeel directeur</a:t>
            </a:r>
          </a:p>
          <a:p>
            <a:r>
              <a:rPr lang="nl-NL" dirty="0"/>
              <a:t>CRO – risico directeur</a:t>
            </a:r>
          </a:p>
          <a:p>
            <a:endParaRPr lang="nl-NL" dirty="0"/>
          </a:p>
          <a:p>
            <a:r>
              <a:rPr lang="nl-NL" b="1" dirty="0"/>
              <a:t>Nieuwe economie</a:t>
            </a:r>
            <a:r>
              <a:rPr lang="nl-NL" b="0" dirty="0"/>
              <a:t> krijgt de CFO een andere rol;, deze geeft richting aan, hij navigeert. Hij let niet meer alleen op de financiële waarde, hij kijkt ook naar de sociale en de ecologische waarde. </a:t>
            </a:r>
            <a:endParaRPr lang="nl-NL" b="1" dirty="0"/>
          </a:p>
        </p:txBody>
      </p:sp>
      <p:sp>
        <p:nvSpPr>
          <p:cNvPr id="4" name="Tijdelijke aanduiding voor dianummer 3"/>
          <p:cNvSpPr>
            <a:spLocks noGrp="1"/>
          </p:cNvSpPr>
          <p:nvPr>
            <p:ph type="sldNum" sz="quarter" idx="5"/>
          </p:nvPr>
        </p:nvSpPr>
        <p:spPr/>
        <p:txBody>
          <a:bodyPr/>
          <a:lstStyle/>
          <a:p>
            <a:fld id="{7BFEF234-4463-450A-80CD-45E2429300D9}" type="slidenum">
              <a:rPr lang="nl-NL" smtClean="0"/>
              <a:t>7</a:t>
            </a:fld>
            <a:endParaRPr lang="nl-NL"/>
          </a:p>
        </p:txBody>
      </p:sp>
    </p:spTree>
    <p:extLst>
      <p:ext uri="{BB962C8B-B14F-4D97-AF65-F5344CB8AC3E}">
        <p14:creationId xmlns:p14="http://schemas.microsoft.com/office/powerpoint/2010/main" val="123390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Banken zullen zich moeten aanpassen, om mee te kunnen gaan in de wereld van morgen.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Sterker nog op dit moment hebben banken een achterstand, ICT bedrijven hebben betere contacten met hun gebruikers dan de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Banken moeten naar hun klanten luisteren, dienstbaar opstellen naar de ondernemer.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banken moeten het verschil tussen geld en waarde goed in de gaten houden, denk aan het voorbeeld aan het begin van de 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Click me:</a:t>
            </a:r>
            <a:r>
              <a:rPr lang="nl-NL" b="0" dirty="0"/>
              <a:t> artikel trouw, hoeveelheid geld die in een korte tijd is gedrukt.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Bijna 4 biljoen bijgedrukt… sinds 2016</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33333"/>
                </a:solidFill>
                <a:effectLst/>
                <a:latin typeface="Fira Sans"/>
              </a:rPr>
              <a:t>Een </a:t>
            </a:r>
            <a:r>
              <a:rPr lang="nl-NL" b="1" i="0" dirty="0">
                <a:solidFill>
                  <a:srgbClr val="333333"/>
                </a:solidFill>
                <a:effectLst/>
                <a:latin typeface="Fira Sans"/>
              </a:rPr>
              <a:t>miljoen</a:t>
            </a:r>
            <a:r>
              <a:rPr lang="nl-NL" b="0" i="0" dirty="0">
                <a:solidFill>
                  <a:srgbClr val="333333"/>
                </a:solidFill>
                <a:effectLst/>
                <a:latin typeface="Fira Sans"/>
              </a:rPr>
              <a:t> seconden is 12 dagen, een </a:t>
            </a:r>
            <a:r>
              <a:rPr lang="nl-NL" b="1" i="0" dirty="0">
                <a:solidFill>
                  <a:srgbClr val="333333"/>
                </a:solidFill>
                <a:effectLst/>
                <a:latin typeface="Fira Sans"/>
              </a:rPr>
              <a:t>miljard</a:t>
            </a:r>
            <a:r>
              <a:rPr lang="nl-NL" b="0" i="0" dirty="0">
                <a:solidFill>
                  <a:srgbClr val="333333"/>
                </a:solidFill>
                <a:effectLst/>
                <a:latin typeface="Fira Sans"/>
              </a:rPr>
              <a:t> seconden is 31 jaar, en een </a:t>
            </a:r>
            <a:r>
              <a:rPr lang="nl-NL" b="1" i="0" dirty="0">
                <a:solidFill>
                  <a:srgbClr val="333333"/>
                </a:solidFill>
                <a:effectLst/>
                <a:latin typeface="Fira Sans"/>
              </a:rPr>
              <a:t>biljoen</a:t>
            </a:r>
            <a:r>
              <a:rPr lang="nl-NL" b="0" i="0" dirty="0">
                <a:solidFill>
                  <a:srgbClr val="333333"/>
                </a:solidFill>
                <a:effectLst/>
                <a:latin typeface="Fira Sans"/>
              </a:rPr>
              <a:t> seconden is 31.688 jaar.</a:t>
            </a:r>
            <a:endParaRPr lang="nl-NL" b="1" dirty="0"/>
          </a:p>
        </p:txBody>
      </p:sp>
      <p:sp>
        <p:nvSpPr>
          <p:cNvPr id="4" name="Tijdelijke aanduiding voor dianummer 3"/>
          <p:cNvSpPr>
            <a:spLocks noGrp="1"/>
          </p:cNvSpPr>
          <p:nvPr>
            <p:ph type="sldNum" sz="quarter" idx="5"/>
          </p:nvPr>
        </p:nvSpPr>
        <p:spPr/>
        <p:txBody>
          <a:bodyPr/>
          <a:lstStyle/>
          <a:p>
            <a:fld id="{7BFEF234-4463-450A-80CD-45E2429300D9}" type="slidenum">
              <a:rPr lang="nl-NL" smtClean="0"/>
              <a:t>8</a:t>
            </a:fld>
            <a:endParaRPr lang="nl-NL"/>
          </a:p>
        </p:txBody>
      </p:sp>
    </p:spTree>
    <p:extLst>
      <p:ext uri="{BB962C8B-B14F-4D97-AF65-F5344CB8AC3E}">
        <p14:creationId xmlns:p14="http://schemas.microsoft.com/office/powerpoint/2010/main" val="15299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193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14-12-2021</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14-12-2021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14-12-2021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14-12-2021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14-12-2021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14-12-2021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14-12-2021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14-12-2021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14-12-2021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14-12-2021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14-12-2021</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14-12-2021</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502748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5616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14-12-2021</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14-12-2021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14-12-2021</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1" r:id="rId30"/>
    <p:sldLayoutId id="2147483692" r:id="rId3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PCdn5xYj5i4&amp;feature=youtu.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voF1plqqZJ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31.jpeg"/><Relationship Id="rId4" Type="http://schemas.openxmlformats.org/officeDocument/2006/relationships/hyperlink" Target="https://www.trouw.nl/economie/de-geldpers-van-de-ecb-draait-overuren-hoe-gevaarlijk-is-al-dat-nieuwgedrukte-geld~b5bc36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Nieuwe economie</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15-12-2021</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Financiering</a:t>
            </a:r>
          </a:p>
          <a:p>
            <a:endParaRPr lang="nl-NL" dirty="0"/>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r>
              <a:rPr lang="nl-NL" dirty="0">
                <a:solidFill>
                  <a:srgbClr val="A7FF00"/>
                </a:solidFill>
              </a:rPr>
              <a:t>Nieuwe</a:t>
            </a:r>
            <a:r>
              <a:rPr lang="nl-NL" dirty="0"/>
              <a:t> economie</a:t>
            </a:r>
          </a:p>
        </p:txBody>
      </p:sp>
    </p:spTree>
    <p:extLst>
      <p:ext uri="{BB962C8B-B14F-4D97-AF65-F5344CB8AC3E}">
        <p14:creationId xmlns:p14="http://schemas.microsoft.com/office/powerpoint/2010/main" val="387873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rgbClr val="A7FF00"/>
                </a:solidFill>
              </a:rPr>
              <a:t>De nieuwe economie</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480951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000" b="1" i="0" u="none" strike="noStrike" kern="1200" cap="none" spc="0" normalizeH="0" baseline="0" noProof="0" dirty="0">
                <a:ln>
                  <a:noFill/>
                </a:ln>
                <a:solidFill>
                  <a:prstClr val="black"/>
                </a:solidFill>
                <a:effectLst/>
                <a:uLnTx/>
                <a:uFillTx/>
                <a:latin typeface="Calibri"/>
                <a:ea typeface="+mn-ea"/>
                <a:cs typeface="+mn-cs"/>
              </a:rPr>
              <a:t>Begrippen</a:t>
            </a: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Aan het einde van de les kan je de begrippen uitleggen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Financieren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2000" dirty="0">
                <a:solidFill>
                  <a:prstClr val="black"/>
                </a:solidFill>
                <a:latin typeface="Calibri"/>
              </a:rPr>
              <a:t>Krediet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Trias Pecunia</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CEO</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2000" dirty="0">
                <a:solidFill>
                  <a:prstClr val="black"/>
                </a:solidFill>
                <a:latin typeface="Calibri"/>
              </a:rPr>
              <a:t>CFO</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CVO</a:t>
            </a: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885747" y="1712880"/>
            <a:ext cx="2562138" cy="1294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a:ea typeface="+mn-ea"/>
                <a:cs typeface="+mn-cs"/>
              </a:rPr>
              <a:t>IBS Thema</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 Nieuwe economie</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4" name="Tekstvak 13">
            <a:extLst>
              <a:ext uri="{FF2B5EF4-FFF2-40B4-BE49-F238E27FC236}">
                <a16:creationId xmlns:a16="http://schemas.microsoft.com/office/drawing/2014/main" id="{EA322CF2-29C3-4E49-AAB1-E38F378C79AC}"/>
              </a:ext>
            </a:extLst>
          </p:cNvPr>
          <p:cNvSpPr txBox="1"/>
          <p:nvPr/>
        </p:nvSpPr>
        <p:spPr>
          <a:xfrm>
            <a:off x="3047999" y="1228139"/>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61A53"/>
              </a:solidFill>
              <a:effectLst/>
              <a:uLnTx/>
              <a:uFillTx/>
              <a:latin typeface="Calibri"/>
              <a:ea typeface="+mn-ea"/>
              <a:cs typeface="+mn-cs"/>
            </a:endParaRPr>
          </a:p>
        </p:txBody>
      </p:sp>
      <p:sp>
        <p:nvSpPr>
          <p:cNvPr id="16" name="Tijdelijke aanduiding voor inhoud 5">
            <a:extLst>
              <a:ext uri="{FF2B5EF4-FFF2-40B4-BE49-F238E27FC236}">
                <a16:creationId xmlns:a16="http://schemas.microsoft.com/office/drawing/2014/main" id="{526B30D0-0A2E-4325-9B00-175B9FB9329B}"/>
              </a:ext>
            </a:extLst>
          </p:cNvPr>
          <p:cNvSpPr txBox="1">
            <a:spLocks/>
          </p:cNvSpPr>
          <p:nvPr/>
        </p:nvSpPr>
        <p:spPr bwMode="auto">
          <a:xfrm>
            <a:off x="8885747" y="4200439"/>
            <a:ext cx="2562138" cy="1294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a:ea typeface="+mn-ea"/>
                <a:cs typeface="+mn-cs"/>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 Kennistoets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Ondernemingsverslag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reflectievideo</a:t>
            </a:r>
          </a:p>
        </p:txBody>
      </p:sp>
    </p:spTree>
    <p:extLst>
      <p:ext uri="{BB962C8B-B14F-4D97-AF65-F5344CB8AC3E}">
        <p14:creationId xmlns:p14="http://schemas.microsoft.com/office/powerpoint/2010/main" val="385402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B14ECB2-6D29-49A1-A874-F6ED916BF769}"/>
              </a:ext>
            </a:extLst>
          </p:cNvPr>
          <p:cNvSpPr>
            <a:spLocks noGrp="1"/>
          </p:cNvSpPr>
          <p:nvPr>
            <p:ph type="title"/>
          </p:nvPr>
        </p:nvSpPr>
        <p:spPr/>
        <p:txBody>
          <a:bodyPr/>
          <a:lstStyle/>
          <a:p>
            <a:pPr algn="ctr"/>
            <a:r>
              <a:rPr lang="en-US" dirty="0"/>
              <a:t>Financiering in de </a:t>
            </a:r>
            <a:r>
              <a:rPr lang="en-US" dirty="0" err="1"/>
              <a:t>nieuwe</a:t>
            </a:r>
            <a:r>
              <a:rPr lang="en-US" dirty="0"/>
              <a:t> </a:t>
            </a:r>
            <a:r>
              <a:rPr lang="en-US" dirty="0" err="1"/>
              <a:t>economie</a:t>
            </a:r>
            <a:r>
              <a:rPr lang="en-US" dirty="0"/>
              <a:t> </a:t>
            </a:r>
          </a:p>
        </p:txBody>
      </p:sp>
      <p:pic>
        <p:nvPicPr>
          <p:cNvPr id="14" name="Picture 2" descr="Financiering en financiële prestaties concept illustratie | Gratis Vector">
            <a:hlinkClick r:id="rId2"/>
            <a:extLst>
              <a:ext uri="{FF2B5EF4-FFF2-40B4-BE49-F238E27FC236}">
                <a16:creationId xmlns:a16="http://schemas.microsoft.com/office/drawing/2014/main" id="{9D5CE820-4DB1-4126-A454-347FB91EED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12494" y="877064"/>
            <a:ext cx="6998086" cy="52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4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4858A-5D2E-4F56-B089-3820C62914E1}"/>
              </a:ext>
            </a:extLst>
          </p:cNvPr>
          <p:cNvSpPr>
            <a:spLocks noGrp="1"/>
          </p:cNvSpPr>
          <p:nvPr>
            <p:ph type="title"/>
          </p:nvPr>
        </p:nvSpPr>
        <p:spPr>
          <a:xfrm>
            <a:off x="609601" y="273050"/>
            <a:ext cx="2133599" cy="1162050"/>
          </a:xfrm>
        </p:spPr>
        <p:txBody>
          <a:bodyPr/>
          <a:lstStyle/>
          <a:p>
            <a:r>
              <a:rPr lang="nl-NL" dirty="0"/>
              <a:t>Financiering in de economie </a:t>
            </a:r>
          </a:p>
        </p:txBody>
      </p:sp>
      <p:sp>
        <p:nvSpPr>
          <p:cNvPr id="4" name="Tijdelijke aanduiding voor tekst 3">
            <a:extLst>
              <a:ext uri="{FF2B5EF4-FFF2-40B4-BE49-F238E27FC236}">
                <a16:creationId xmlns:a16="http://schemas.microsoft.com/office/drawing/2014/main" id="{ED24E4B0-E033-42B9-B615-DF10073E89D5}"/>
              </a:ext>
            </a:extLst>
          </p:cNvPr>
          <p:cNvSpPr>
            <a:spLocks noGrp="1"/>
          </p:cNvSpPr>
          <p:nvPr>
            <p:ph type="body" sz="half" idx="2"/>
          </p:nvPr>
        </p:nvSpPr>
        <p:spPr>
          <a:xfrm>
            <a:off x="609601" y="1435101"/>
            <a:ext cx="4011084" cy="3848099"/>
          </a:xfrm>
        </p:spPr>
        <p:txBody>
          <a:bodyPr>
            <a:normAutofit/>
          </a:bodyPr>
          <a:lstStyle/>
          <a:p>
            <a:r>
              <a:rPr lang="nl-NL" sz="1800" b="1" dirty="0"/>
              <a:t>Financieren</a:t>
            </a:r>
            <a:r>
              <a:rPr lang="nl-NL" sz="1800" dirty="0"/>
              <a:t> is een ander woord voor bekostigen, als je iets wilt moet je dat kunnen financieren. </a:t>
            </a:r>
          </a:p>
          <a:p>
            <a:r>
              <a:rPr lang="nl-NL" sz="1800" b="1" dirty="0"/>
              <a:t>Krediet </a:t>
            </a:r>
            <a:r>
              <a:rPr lang="nl-NL" sz="1800" dirty="0"/>
              <a:t>meestal geld dat wordt ontvangen maar hiervoor is een latere terugbetaling nodig</a:t>
            </a:r>
            <a:endParaRPr lang="nl-NL" sz="1800" b="1" dirty="0"/>
          </a:p>
          <a:p>
            <a:endParaRPr lang="nl-NL" dirty="0"/>
          </a:p>
          <a:p>
            <a:endParaRPr lang="nl-NL" dirty="0"/>
          </a:p>
        </p:txBody>
      </p:sp>
      <p:pic>
        <p:nvPicPr>
          <p:cNvPr id="3080" name="Picture 8" descr="Bad Credit Private Student Loans - No Credit Check- BonsaiFinance">
            <a:extLst>
              <a:ext uri="{FF2B5EF4-FFF2-40B4-BE49-F238E27FC236}">
                <a16:creationId xmlns:a16="http://schemas.microsoft.com/office/drawing/2014/main" id="{820A939D-4B65-4ABB-BBD7-F75129303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255" y="464318"/>
            <a:ext cx="3394075" cy="16311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chuldbekentenis - Model, Voorbeeld - Word en PDF">
            <a:extLst>
              <a:ext uri="{FF2B5EF4-FFF2-40B4-BE49-F238E27FC236}">
                <a16:creationId xmlns:a16="http://schemas.microsoft.com/office/drawing/2014/main" id="{6D56D0D9-3C7F-4CF2-A73A-132D1B029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270" y="427441"/>
            <a:ext cx="2438146" cy="277270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ektrische steps">
            <a:extLst>
              <a:ext uri="{FF2B5EF4-FFF2-40B4-BE49-F238E27FC236}">
                <a16:creationId xmlns:a16="http://schemas.microsoft.com/office/drawing/2014/main" id="{F21CF8D1-610F-4929-B137-DC8E1836D49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83466" y="2416021"/>
            <a:ext cx="2262715" cy="214957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Winst uitstellen naar 2018 voordelig? - BAET belastingadviseurs en  financieel planners">
            <a:extLst>
              <a:ext uri="{FF2B5EF4-FFF2-40B4-BE49-F238E27FC236}">
                <a16:creationId xmlns:a16="http://schemas.microsoft.com/office/drawing/2014/main" id="{588F4AD1-24E6-474B-9393-87714119F0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1456" y="4371764"/>
            <a:ext cx="3058960" cy="18228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Wat als je je hypothecaire lening niet kan betalen? | De Beleggersgids">
            <a:extLst>
              <a:ext uri="{FF2B5EF4-FFF2-40B4-BE49-F238E27FC236}">
                <a16:creationId xmlns:a16="http://schemas.microsoft.com/office/drawing/2014/main" id="{F31275EE-A376-4792-8A37-2A8A9DB1E7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871" y="4618703"/>
            <a:ext cx="3072064" cy="178784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Een beurs correctie van 48%! Is de financiële crisis nu begonnen? (Lodewijk  Hof) – Beurs Blik">
            <a:extLst>
              <a:ext uri="{FF2B5EF4-FFF2-40B4-BE49-F238E27FC236}">
                <a16:creationId xmlns:a16="http://schemas.microsoft.com/office/drawing/2014/main" id="{A248D438-7B55-4CCD-8561-EF286320F1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340" y="2558444"/>
            <a:ext cx="2152652" cy="1435101"/>
          </a:xfrm>
          <a:prstGeom prst="rect">
            <a:avLst/>
          </a:prstGeom>
          <a:noFill/>
          <a:extLst>
            <a:ext uri="{909E8E84-426E-40DD-AFC4-6F175D3DCCD1}">
              <a14:hiddenFill xmlns:a14="http://schemas.microsoft.com/office/drawing/2010/main">
                <a:solidFill>
                  <a:srgbClr val="FFFFFF"/>
                </a:solidFill>
              </a14:hiddenFill>
            </a:ext>
          </a:extLst>
        </p:spPr>
      </p:pic>
      <p:sp>
        <p:nvSpPr>
          <p:cNvPr id="12" name="Pijl: rechts 11">
            <a:extLst>
              <a:ext uri="{FF2B5EF4-FFF2-40B4-BE49-F238E27FC236}">
                <a16:creationId xmlns:a16="http://schemas.microsoft.com/office/drawing/2014/main" id="{815C125F-B3A4-4318-ABC3-DEA00896395B}"/>
              </a:ext>
            </a:extLst>
          </p:cNvPr>
          <p:cNvSpPr/>
          <p:nvPr/>
        </p:nvSpPr>
        <p:spPr>
          <a:xfrm>
            <a:off x="8305800" y="1562100"/>
            <a:ext cx="762000"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 rechts 23">
            <a:extLst>
              <a:ext uri="{FF2B5EF4-FFF2-40B4-BE49-F238E27FC236}">
                <a16:creationId xmlns:a16="http://schemas.microsoft.com/office/drawing/2014/main" id="{80E58DE1-6C99-4DF8-B2EB-740D5ABEC1A2}"/>
              </a:ext>
            </a:extLst>
          </p:cNvPr>
          <p:cNvSpPr/>
          <p:nvPr/>
        </p:nvSpPr>
        <p:spPr>
          <a:xfrm rot="5400000">
            <a:off x="10028337" y="3533268"/>
            <a:ext cx="762000"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Pijl: rechts 24">
            <a:extLst>
              <a:ext uri="{FF2B5EF4-FFF2-40B4-BE49-F238E27FC236}">
                <a16:creationId xmlns:a16="http://schemas.microsoft.com/office/drawing/2014/main" id="{FE238660-772E-4ACF-96E3-7F44C2FCE673}"/>
              </a:ext>
            </a:extLst>
          </p:cNvPr>
          <p:cNvSpPr/>
          <p:nvPr/>
        </p:nvSpPr>
        <p:spPr>
          <a:xfrm rot="10800000">
            <a:off x="6656825" y="5564692"/>
            <a:ext cx="762000"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ijl: rechts 25">
            <a:extLst>
              <a:ext uri="{FF2B5EF4-FFF2-40B4-BE49-F238E27FC236}">
                <a16:creationId xmlns:a16="http://schemas.microsoft.com/office/drawing/2014/main" id="{E998A86B-F222-44AF-9B32-29C555D97066}"/>
              </a:ext>
            </a:extLst>
          </p:cNvPr>
          <p:cNvSpPr/>
          <p:nvPr/>
        </p:nvSpPr>
        <p:spPr>
          <a:xfrm rot="16200000">
            <a:off x="3560324" y="4091666"/>
            <a:ext cx="762000"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55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1CD2D-DAF0-4C7E-87B3-65796A43E0E8}"/>
              </a:ext>
            </a:extLst>
          </p:cNvPr>
          <p:cNvSpPr>
            <a:spLocks noGrp="1"/>
          </p:cNvSpPr>
          <p:nvPr>
            <p:ph type="title"/>
          </p:nvPr>
        </p:nvSpPr>
        <p:spPr>
          <a:xfrm>
            <a:off x="609601" y="273050"/>
            <a:ext cx="4011084" cy="1162050"/>
          </a:xfrm>
        </p:spPr>
        <p:txBody>
          <a:bodyPr anchor="b">
            <a:normAutofit/>
          </a:bodyPr>
          <a:lstStyle/>
          <a:p>
            <a:r>
              <a:rPr lang="nl-NL" sz="3200" dirty="0"/>
              <a:t>‘t probleem</a:t>
            </a:r>
          </a:p>
        </p:txBody>
      </p:sp>
      <p:sp>
        <p:nvSpPr>
          <p:cNvPr id="10" name="Text Placeholder 3">
            <a:extLst>
              <a:ext uri="{FF2B5EF4-FFF2-40B4-BE49-F238E27FC236}">
                <a16:creationId xmlns:a16="http://schemas.microsoft.com/office/drawing/2014/main" id="{297A1107-A91D-4D26-8876-90001972EBF9}"/>
              </a:ext>
            </a:extLst>
          </p:cNvPr>
          <p:cNvSpPr>
            <a:spLocks noGrp="1"/>
          </p:cNvSpPr>
          <p:nvPr>
            <p:ph type="body" sz="half" idx="2"/>
          </p:nvPr>
        </p:nvSpPr>
        <p:spPr>
          <a:xfrm>
            <a:off x="609600" y="1435101"/>
            <a:ext cx="4729315" cy="4127499"/>
          </a:xfrm>
        </p:spPr>
        <p:txBody>
          <a:bodyPr/>
          <a:lstStyle/>
          <a:p>
            <a:r>
              <a:rPr lang="nl-NL" sz="2000" dirty="0"/>
              <a:t>Het krijgen van een lening terwijl je zelf het geld, de waarde niet in bezit hebt. Vervolgens worden de schuldpapieren met hogere winsten verhandeld. </a:t>
            </a:r>
          </a:p>
          <a:p>
            <a:endParaRPr lang="nl-NL" sz="2000" dirty="0"/>
          </a:p>
          <a:p>
            <a:r>
              <a:rPr lang="nl-NL" sz="2000" dirty="0"/>
              <a:t>In de economie waren ooit producten meer waard dan de financiële markten (aandelen beurs). </a:t>
            </a:r>
          </a:p>
          <a:p>
            <a:endParaRPr lang="nl-NL" sz="2000" dirty="0"/>
          </a:p>
          <a:p>
            <a:r>
              <a:rPr lang="nl-NL" sz="2000" dirty="0"/>
              <a:t>2008: financiële crisis, doordat producten niet hun oorspronkelijke waarde hielden</a:t>
            </a:r>
          </a:p>
          <a:p>
            <a:endParaRPr lang="nl-NL" sz="2000" dirty="0"/>
          </a:p>
          <a:p>
            <a:r>
              <a:rPr lang="nl-NL" sz="2000" dirty="0"/>
              <a:t>Huidige economie is de financiële markt groter geworden dan de markt van producten.</a:t>
            </a:r>
          </a:p>
          <a:p>
            <a:endParaRPr lang="nl-NL" sz="1600" dirty="0"/>
          </a:p>
        </p:txBody>
      </p:sp>
      <p:pic>
        <p:nvPicPr>
          <p:cNvPr id="4098" name="Picture 2" descr="Van Grote Depressie en Grote Recessie naar De Grote Lockdown">
            <a:extLst>
              <a:ext uri="{FF2B5EF4-FFF2-40B4-BE49-F238E27FC236}">
                <a16:creationId xmlns:a16="http://schemas.microsoft.com/office/drawing/2014/main" id="{C97DE43D-83A5-4425-AEB1-79D21B36EB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3880" y="1087671"/>
            <a:ext cx="5687219" cy="377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2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7134B-066D-4F40-B2EA-76A962DAF3FC}"/>
              </a:ext>
            </a:extLst>
          </p:cNvPr>
          <p:cNvSpPr>
            <a:spLocks noGrp="1"/>
          </p:cNvSpPr>
          <p:nvPr>
            <p:ph type="title"/>
          </p:nvPr>
        </p:nvSpPr>
        <p:spPr/>
        <p:txBody>
          <a:bodyPr/>
          <a:lstStyle/>
          <a:p>
            <a:r>
              <a:rPr lang="en-US" dirty="0"/>
              <a:t>Financiering in de </a:t>
            </a:r>
            <a:r>
              <a:rPr lang="en-US" dirty="0" err="1"/>
              <a:t>nieuwe</a:t>
            </a:r>
            <a:r>
              <a:rPr lang="en-US" dirty="0"/>
              <a:t> </a:t>
            </a:r>
            <a:r>
              <a:rPr lang="en-US" dirty="0" err="1"/>
              <a:t>economie</a:t>
            </a:r>
            <a:r>
              <a:rPr lang="en-US" dirty="0"/>
              <a:t> </a:t>
            </a:r>
            <a:endParaRPr lang="nl-NL" dirty="0"/>
          </a:p>
        </p:txBody>
      </p:sp>
      <p:pic>
        <p:nvPicPr>
          <p:cNvPr id="1028" name="Picture 4" descr="Zakendoen in de nieuwe Economie - ppt video online download">
            <a:extLst>
              <a:ext uri="{FF2B5EF4-FFF2-40B4-BE49-F238E27FC236}">
                <a16:creationId xmlns:a16="http://schemas.microsoft.com/office/drawing/2014/main" id="{7C551199-69E2-4AF1-873B-1BC0869723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77331" y="1196975"/>
            <a:ext cx="8763000" cy="4929188"/>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hlinkClick r:id="rId4"/>
            <a:extLst>
              <a:ext uri="{FF2B5EF4-FFF2-40B4-BE49-F238E27FC236}">
                <a16:creationId xmlns:a16="http://schemas.microsoft.com/office/drawing/2014/main" id="{E698C1CE-D16D-4161-B441-483BF2013DBD}"/>
              </a:ext>
            </a:extLst>
          </p:cNvPr>
          <p:cNvSpPr/>
          <p:nvPr/>
        </p:nvSpPr>
        <p:spPr>
          <a:xfrm>
            <a:off x="5816600" y="3661569"/>
            <a:ext cx="2667000" cy="719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9361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D1B5E27-C7C1-4E8A-A4D3-107FE1611FFF}"/>
              </a:ext>
            </a:extLst>
          </p:cNvPr>
          <p:cNvSpPr>
            <a:spLocks noGrp="1"/>
          </p:cNvSpPr>
          <p:nvPr>
            <p:ph type="title"/>
          </p:nvPr>
        </p:nvSpPr>
        <p:spPr/>
        <p:txBody>
          <a:bodyPr/>
          <a:lstStyle/>
          <a:p>
            <a:r>
              <a:rPr lang="nl-NL" sz="2800" dirty="0"/>
              <a:t>Organisatie</a:t>
            </a:r>
            <a:r>
              <a:rPr lang="nl-NL" sz="2400" dirty="0"/>
              <a:t> </a:t>
            </a:r>
            <a:r>
              <a:rPr lang="nl-NL" sz="2800" dirty="0"/>
              <a:t>structuur</a:t>
            </a:r>
            <a:endParaRPr lang="nl-NL" sz="2400" dirty="0"/>
          </a:p>
        </p:txBody>
      </p:sp>
      <p:sp>
        <p:nvSpPr>
          <p:cNvPr id="6" name="Tijdelijke aanduiding voor tekst 5">
            <a:extLst>
              <a:ext uri="{FF2B5EF4-FFF2-40B4-BE49-F238E27FC236}">
                <a16:creationId xmlns:a16="http://schemas.microsoft.com/office/drawing/2014/main" id="{FA4AE0FD-F1D2-4253-ABC7-DD147C45E0D6}"/>
              </a:ext>
            </a:extLst>
          </p:cNvPr>
          <p:cNvSpPr>
            <a:spLocks noGrp="1"/>
          </p:cNvSpPr>
          <p:nvPr>
            <p:ph type="body" sz="half" idx="2"/>
          </p:nvPr>
        </p:nvSpPr>
        <p:spPr/>
        <p:txBody>
          <a:bodyPr/>
          <a:lstStyle/>
          <a:p>
            <a:r>
              <a:rPr lang="nl-NL" sz="1800" dirty="0"/>
              <a:t>CEO – Algemeen directeur</a:t>
            </a:r>
          </a:p>
          <a:p>
            <a:r>
              <a:rPr lang="nl-NL" sz="1800" dirty="0"/>
              <a:t>CFO – financieel directeur</a:t>
            </a:r>
          </a:p>
          <a:p>
            <a:endParaRPr lang="nl-NL" sz="1800" dirty="0"/>
          </a:p>
          <a:p>
            <a:r>
              <a:rPr lang="nl-NL" sz="1800" b="1" dirty="0"/>
              <a:t>Oude economie</a:t>
            </a:r>
          </a:p>
          <a:p>
            <a:r>
              <a:rPr lang="nl-NL" sz="1800" dirty="0"/>
              <a:t>De CFO remt de CEO in zijn plannen wegens kosten die daarbij worden gemaakt. </a:t>
            </a:r>
          </a:p>
          <a:p>
            <a:r>
              <a:rPr lang="nl-NL" sz="1800" dirty="0"/>
              <a:t> </a:t>
            </a:r>
          </a:p>
          <a:p>
            <a:endParaRPr lang="nl-NL" sz="1800" dirty="0"/>
          </a:p>
          <a:p>
            <a:r>
              <a:rPr lang="nl-NL" sz="1800" b="1" dirty="0"/>
              <a:t>Nieuwe economie</a:t>
            </a:r>
            <a:endParaRPr lang="nl-NL" sz="1800" dirty="0"/>
          </a:p>
          <a:p>
            <a:r>
              <a:rPr lang="nl-NL" sz="1800" dirty="0"/>
              <a:t>CEO blijft gasgeven</a:t>
            </a:r>
          </a:p>
          <a:p>
            <a:r>
              <a:rPr lang="nl-NL" sz="1800" dirty="0"/>
              <a:t>CFO wordt een waarde-directeur en navigeert hierin. CFO wordt CVO (Chief Value </a:t>
            </a:r>
            <a:r>
              <a:rPr lang="nl-NL" sz="1800" dirty="0" err="1"/>
              <a:t>Officer</a:t>
            </a:r>
            <a:r>
              <a:rPr lang="nl-NL" sz="1800" dirty="0"/>
              <a:t>, ofwel een waarde directeur)</a:t>
            </a:r>
          </a:p>
        </p:txBody>
      </p:sp>
      <p:pic>
        <p:nvPicPr>
          <p:cNvPr id="5124" name="Picture 4" descr="Board of Directors – GREAT WORLD SAVER">
            <a:extLst>
              <a:ext uri="{FF2B5EF4-FFF2-40B4-BE49-F238E27FC236}">
                <a16:creationId xmlns:a16="http://schemas.microsoft.com/office/drawing/2014/main" id="{C749385B-6031-411C-BDB2-4541FAEA86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262" y="1034237"/>
            <a:ext cx="6815137" cy="478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6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38F99-4311-4244-8D0B-A84E032D951C}"/>
              </a:ext>
            </a:extLst>
          </p:cNvPr>
          <p:cNvSpPr>
            <a:spLocks noGrp="1"/>
          </p:cNvSpPr>
          <p:nvPr>
            <p:ph type="title"/>
          </p:nvPr>
        </p:nvSpPr>
        <p:spPr/>
        <p:txBody>
          <a:bodyPr/>
          <a:lstStyle/>
          <a:p>
            <a:r>
              <a:rPr lang="nl-NL" sz="2400" dirty="0"/>
              <a:t>Toekomst van de financiële sector?</a:t>
            </a:r>
          </a:p>
        </p:txBody>
      </p:sp>
      <p:sp>
        <p:nvSpPr>
          <p:cNvPr id="4" name="Tijdelijke aanduiding voor tekst 3">
            <a:extLst>
              <a:ext uri="{FF2B5EF4-FFF2-40B4-BE49-F238E27FC236}">
                <a16:creationId xmlns:a16="http://schemas.microsoft.com/office/drawing/2014/main" id="{D4F6552F-D824-435E-B0F9-8B8937877587}"/>
              </a:ext>
            </a:extLst>
          </p:cNvPr>
          <p:cNvSpPr>
            <a:spLocks noGrp="1"/>
          </p:cNvSpPr>
          <p:nvPr>
            <p:ph type="body" sz="half" idx="2"/>
          </p:nvPr>
        </p:nvSpPr>
        <p:spPr/>
        <p:txBody>
          <a:bodyPr/>
          <a:lstStyle/>
          <a:p>
            <a:r>
              <a:rPr lang="nl-NL" sz="2000" dirty="0"/>
              <a:t>Banken zullen zich moeten aanpassen.</a:t>
            </a:r>
          </a:p>
          <a:p>
            <a:endParaRPr lang="nl-NL" sz="2000" dirty="0"/>
          </a:p>
          <a:p>
            <a:r>
              <a:rPr lang="nl-NL" sz="2000" dirty="0"/>
              <a:t>Dienstbaar opstellen naar de ondernemer, niet dienstbaar richting de financiële markt. </a:t>
            </a:r>
          </a:p>
        </p:txBody>
      </p:sp>
      <p:pic>
        <p:nvPicPr>
          <p:cNvPr id="6" name="Tijdelijke aanduiding voor inhoud 5">
            <a:extLst>
              <a:ext uri="{FF2B5EF4-FFF2-40B4-BE49-F238E27FC236}">
                <a16:creationId xmlns:a16="http://schemas.microsoft.com/office/drawing/2014/main" id="{701349C3-317D-40C9-B889-0E3AF37ED95C}"/>
              </a:ext>
            </a:extLst>
          </p:cNvPr>
          <p:cNvPicPr>
            <a:picLocks noGrp="1" noChangeAspect="1"/>
          </p:cNvPicPr>
          <p:nvPr>
            <p:ph idx="1"/>
          </p:nvPr>
        </p:nvPicPr>
        <p:blipFill rotWithShape="1">
          <a:blip r:embed="rId3"/>
          <a:srcRect l="10406" t="8509" r="57516" b="5237"/>
          <a:stretch/>
        </p:blipFill>
        <p:spPr>
          <a:xfrm>
            <a:off x="4767263" y="450840"/>
            <a:ext cx="6815137" cy="5497532"/>
          </a:xfrm>
        </p:spPr>
      </p:pic>
      <p:pic>
        <p:nvPicPr>
          <p:cNvPr id="7" name="Picture 6" descr="Click Me Images, Stock Photos &amp; Vectors | Shutterstock">
            <a:hlinkClick r:id="rId4"/>
            <a:extLst>
              <a:ext uri="{FF2B5EF4-FFF2-40B4-BE49-F238E27FC236}">
                <a16:creationId xmlns:a16="http://schemas.microsoft.com/office/drawing/2014/main" id="{47F53313-2294-4EB4-A98D-222E577D1A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506" b="37258"/>
          <a:stretch/>
        </p:blipFill>
        <p:spPr bwMode="auto">
          <a:xfrm>
            <a:off x="10169752" y="5948372"/>
            <a:ext cx="1412647" cy="62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6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rgbClr val="A7FF00"/>
                </a:solidFill>
              </a:rPr>
              <a:t>De nieuwe economie</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480951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000" b="1" i="0" u="none" strike="noStrike" kern="1200" cap="none" spc="0" normalizeH="0" baseline="0" noProof="0" dirty="0">
                <a:ln>
                  <a:noFill/>
                </a:ln>
                <a:solidFill>
                  <a:prstClr val="black"/>
                </a:solidFill>
                <a:effectLst/>
                <a:uLnTx/>
                <a:uFillTx/>
                <a:latin typeface="Calibri"/>
                <a:ea typeface="+mn-ea"/>
                <a:cs typeface="+mn-cs"/>
              </a:rPr>
              <a:t>Begrippen</a:t>
            </a: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Aan het einde van de les kan je de begrippen uitleggen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Financieren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2000" dirty="0">
                <a:solidFill>
                  <a:prstClr val="black"/>
                </a:solidFill>
                <a:latin typeface="Calibri"/>
              </a:rPr>
              <a:t>Krediet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Trias Pecunia</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CEO</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2000" dirty="0">
                <a:solidFill>
                  <a:prstClr val="black"/>
                </a:solidFill>
                <a:latin typeface="Calibri"/>
              </a:rPr>
              <a:t>CFO</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CVO</a:t>
            </a: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885747" y="1712880"/>
            <a:ext cx="2562138" cy="1294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a:ea typeface="+mn-ea"/>
                <a:cs typeface="+mn-cs"/>
              </a:rPr>
              <a:t>IBS Thema</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 Nieuwe economie</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4" name="Tekstvak 13">
            <a:extLst>
              <a:ext uri="{FF2B5EF4-FFF2-40B4-BE49-F238E27FC236}">
                <a16:creationId xmlns:a16="http://schemas.microsoft.com/office/drawing/2014/main" id="{EA322CF2-29C3-4E49-AAB1-E38F378C79AC}"/>
              </a:ext>
            </a:extLst>
          </p:cNvPr>
          <p:cNvSpPr txBox="1"/>
          <p:nvPr/>
        </p:nvSpPr>
        <p:spPr>
          <a:xfrm>
            <a:off x="3047999" y="1228139"/>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61A53"/>
              </a:solidFill>
              <a:effectLst/>
              <a:uLnTx/>
              <a:uFillTx/>
              <a:latin typeface="Calibri"/>
              <a:ea typeface="+mn-ea"/>
              <a:cs typeface="+mn-cs"/>
            </a:endParaRPr>
          </a:p>
        </p:txBody>
      </p:sp>
      <p:sp>
        <p:nvSpPr>
          <p:cNvPr id="16" name="Tijdelijke aanduiding voor inhoud 5">
            <a:extLst>
              <a:ext uri="{FF2B5EF4-FFF2-40B4-BE49-F238E27FC236}">
                <a16:creationId xmlns:a16="http://schemas.microsoft.com/office/drawing/2014/main" id="{526B30D0-0A2E-4325-9B00-175B9FB9329B}"/>
              </a:ext>
            </a:extLst>
          </p:cNvPr>
          <p:cNvSpPr txBox="1">
            <a:spLocks/>
          </p:cNvSpPr>
          <p:nvPr/>
        </p:nvSpPr>
        <p:spPr bwMode="auto">
          <a:xfrm>
            <a:off x="8885747" y="4200439"/>
            <a:ext cx="2562138" cy="1294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a:ea typeface="+mn-ea"/>
                <a:cs typeface="+mn-cs"/>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 Kennistoets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Ondernemingsverslag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reflectievideo</a:t>
            </a:r>
          </a:p>
        </p:txBody>
      </p:sp>
    </p:spTree>
    <p:extLst>
      <p:ext uri="{BB962C8B-B14F-4D97-AF65-F5344CB8AC3E}">
        <p14:creationId xmlns:p14="http://schemas.microsoft.com/office/powerpoint/2010/main" val="214156495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2CBA4E-342F-4035-A392-54CE915B650E}">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913B809E-9840-4F61-A777-0ECC9F692F13}">
  <ds:schemaRefs>
    <ds:schemaRef ds:uri="http://purl.org/dc/terms/"/>
    <ds:schemaRef ds:uri="http://www.w3.org/XML/1998/namespace"/>
    <ds:schemaRef ds:uri="2c4f0c93-2979-4f27-aab2-70de95932352"/>
    <ds:schemaRef ds:uri="http://schemas.microsoft.com/office/2006/documentManagement/types"/>
    <ds:schemaRef ds:uri="http://schemas.microsoft.com/office/2006/metadata/properties"/>
    <ds:schemaRef ds:uri="c6f82ce1-f6df-49a5-8b49-cf8409a27aa4"/>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Yuverta</Template>
  <TotalTime>395</TotalTime>
  <Words>980</Words>
  <Application>Microsoft Office PowerPoint</Application>
  <PresentationFormat>Breedbeeld</PresentationFormat>
  <Paragraphs>113</Paragraphs>
  <Slides>9</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Arial Black</vt:lpstr>
      <vt:lpstr>Calibri</vt:lpstr>
      <vt:lpstr>Fira Sans</vt:lpstr>
      <vt:lpstr>Wingdings</vt:lpstr>
      <vt:lpstr>Yuverta</vt:lpstr>
      <vt:lpstr>Nieuwe economie</vt:lpstr>
      <vt:lpstr>De nieuwe economie</vt:lpstr>
      <vt:lpstr>Financiering in de nieuwe economie </vt:lpstr>
      <vt:lpstr>Financiering in de economie </vt:lpstr>
      <vt:lpstr>‘t probleem</vt:lpstr>
      <vt:lpstr>Financiering in de nieuwe economie </vt:lpstr>
      <vt:lpstr>Organisatie structuur</vt:lpstr>
      <vt:lpstr>Toekomst van de financiële sector?</vt:lpstr>
      <vt:lpstr>De nieuwe economie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31</cp:revision>
  <dcterms:created xsi:type="dcterms:W3CDTF">2021-03-01T11:59:21Z</dcterms:created>
  <dcterms:modified xsi:type="dcterms:W3CDTF">2021-12-14T19:51:00Z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